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68" r:id="rId2"/>
    <p:sldId id="256" r:id="rId3"/>
    <p:sldId id="257" r:id="rId4"/>
    <p:sldId id="258" r:id="rId5"/>
    <p:sldId id="259" r:id="rId6"/>
    <p:sldId id="264" r:id="rId7"/>
    <p:sldId id="265" r:id="rId8"/>
    <p:sldId id="263" r:id="rId9"/>
    <p:sldId id="260" r:id="rId10"/>
    <p:sldId id="262" r:id="rId11"/>
    <p:sldId id="261" r:id="rId12"/>
    <p:sldId id="266" r:id="rId13"/>
    <p:sldId id="267"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94660"/>
  </p:normalViewPr>
  <p:slideViewPr>
    <p:cSldViewPr>
      <p:cViewPr varScale="1">
        <p:scale>
          <a:sx n="69" d="100"/>
          <a:sy n="69" d="100"/>
        </p:scale>
        <p:origin x="-145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B275AC-0722-4D95-B0C0-55D7EC0DF3DC}" type="datetimeFigureOut">
              <a:rPr lang="en-IN" smtClean="0"/>
              <a:t>09-06-2019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51C3E6-B14F-47D4-9F9A-CD88D77CD9C1}" type="slidenum">
              <a:rPr lang="en-IN" smtClean="0"/>
              <a:t>‹#›</a:t>
            </a:fld>
            <a:endParaRPr lang="en-IN"/>
          </a:p>
        </p:txBody>
      </p:sp>
    </p:spTree>
    <p:extLst>
      <p:ext uri="{BB962C8B-B14F-4D97-AF65-F5344CB8AC3E}">
        <p14:creationId xmlns:p14="http://schemas.microsoft.com/office/powerpoint/2010/main" val="664838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51C3E6-B14F-47D4-9F9A-CD88D77CD9C1}" type="slidenum">
              <a:rPr lang="en-IN" smtClean="0"/>
              <a:t>8</a:t>
            </a:fld>
            <a:endParaRPr lang="en-IN"/>
          </a:p>
        </p:txBody>
      </p:sp>
    </p:spTree>
    <p:extLst>
      <p:ext uri="{BB962C8B-B14F-4D97-AF65-F5344CB8AC3E}">
        <p14:creationId xmlns:p14="http://schemas.microsoft.com/office/powerpoint/2010/main" val="192635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8BA49D1-D124-4BCD-9711-484B37B862F0}" type="datetimeFigureOut">
              <a:rPr lang="en-IN" smtClean="0"/>
              <a:t>09-06-2019</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19387D8-0095-4863-87ED-BE5A2BAE91B8}" type="slidenum">
              <a:rPr lang="en-IN" smtClean="0"/>
              <a:t>‹#›</a:t>
            </a:fld>
            <a:endParaRPr lang="en-IN"/>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8BA49D1-D124-4BCD-9711-484B37B862F0}" type="datetimeFigureOut">
              <a:rPr lang="en-IN" smtClean="0"/>
              <a:t>09-06-2019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9387D8-0095-4863-87ED-BE5A2BAE91B8}"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519387D8-0095-4863-87ED-BE5A2BAE91B8}" type="slidenum">
              <a:rPr lang="en-IN" smtClean="0"/>
              <a:t>‹#›</a:t>
            </a:fld>
            <a:endParaRPr lang="en-IN"/>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8BA49D1-D124-4BCD-9711-484B37B862F0}" type="datetimeFigureOut">
              <a:rPr lang="en-IN" smtClean="0"/>
              <a:t>09-06-2019</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08BA49D1-D124-4BCD-9711-484B37B862F0}" type="datetimeFigureOut">
              <a:rPr lang="en-IN" smtClean="0"/>
              <a:t>09-06-2019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519387D8-0095-4863-87ED-BE5A2BAE91B8}" type="slidenum">
              <a:rPr lang="en-IN" smtClean="0"/>
              <a:t>‹#›</a:t>
            </a:fld>
            <a:endParaRPr lang="en-IN"/>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08BA49D1-D124-4BCD-9711-484B37B862F0}" type="datetimeFigureOut">
              <a:rPr lang="en-IN" smtClean="0"/>
              <a:t>09-06-2019</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19387D8-0095-4863-87ED-BE5A2BAE91B8}" type="slidenum">
              <a:rPr lang="en-IN" smtClean="0"/>
              <a:t>‹#›</a:t>
            </a:fld>
            <a:endParaRPr lang="en-IN"/>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08BA49D1-D124-4BCD-9711-484B37B862F0}" type="datetimeFigureOut">
              <a:rPr lang="en-IN" smtClean="0"/>
              <a:t>09-06-2019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9387D8-0095-4863-87ED-BE5A2BAE91B8}" type="slidenum">
              <a:rPr lang="en-IN" smtClean="0"/>
              <a:t>‹#›</a:t>
            </a:fld>
            <a:endParaRPr lang="en-IN"/>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08BA49D1-D124-4BCD-9711-484B37B862F0}" type="datetimeFigureOut">
              <a:rPr lang="en-IN" smtClean="0"/>
              <a:t>09-06-2019</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519387D8-0095-4863-87ED-BE5A2BAE91B8}" type="slidenum">
              <a:rPr lang="en-IN" smtClean="0"/>
              <a:t>‹#›</a:t>
            </a:fld>
            <a:endParaRPr lang="en-IN"/>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8BA49D1-D124-4BCD-9711-484B37B862F0}" type="datetimeFigureOut">
              <a:rPr lang="en-IN" smtClean="0"/>
              <a:t>09-06-2019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519387D8-0095-4863-87ED-BE5A2BAE91B8}"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08BA49D1-D124-4BCD-9711-484B37B862F0}" type="datetimeFigureOut">
              <a:rPr lang="en-IN" smtClean="0"/>
              <a:t>09-06-2019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519387D8-0095-4863-87ED-BE5A2BAE91B8}"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519387D8-0095-4863-87ED-BE5A2BAE91B8}" type="slidenum">
              <a:rPr lang="en-IN" smtClean="0"/>
              <a:t>‹#›</a:t>
            </a:fld>
            <a:endParaRPr lang="en-IN"/>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08BA49D1-D124-4BCD-9711-484B37B862F0}" type="datetimeFigureOut">
              <a:rPr lang="en-IN" smtClean="0"/>
              <a:t>09-06-2019</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519387D8-0095-4863-87ED-BE5A2BAE91B8}" type="slidenum">
              <a:rPr lang="en-IN" smtClean="0"/>
              <a:t>‹#›</a:t>
            </a:fld>
            <a:endParaRPr lang="en-IN"/>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08BA49D1-D124-4BCD-9711-484B37B862F0}" type="datetimeFigureOut">
              <a:rPr lang="en-IN" smtClean="0"/>
              <a:t>09-06-2019</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08BA49D1-D124-4BCD-9711-484B37B862F0}" type="datetimeFigureOut">
              <a:rPr lang="en-IN" smtClean="0"/>
              <a:t>09-06-2019</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519387D8-0095-4863-87ED-BE5A2BAE91B8}" type="slidenum">
              <a:rPr lang="en-IN" smtClean="0"/>
              <a:t>‹#›</a:t>
            </a:fld>
            <a:endParaRPr lang="en-IN"/>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68426" y="2743200"/>
            <a:ext cx="6659958" cy="3206080"/>
          </a:xfrm>
        </p:spPr>
        <p:txBody>
          <a:bodyPr>
            <a:normAutofit/>
          </a:bodyPr>
          <a:lstStyle/>
          <a:p>
            <a:pPr algn="l"/>
            <a:r>
              <a:rPr lang="en-IN" sz="3200" dirty="0" smtClean="0"/>
              <a:t>Team members:-</a:t>
            </a:r>
          </a:p>
          <a:p>
            <a:pPr marL="457200" indent="-457200" algn="l">
              <a:buFont typeface="Arial" panose="020B0604020202020204" pitchFamily="34" charset="0"/>
              <a:buChar char="•"/>
            </a:pPr>
            <a:r>
              <a:rPr lang="en-IN" sz="3200" dirty="0" err="1" smtClean="0"/>
              <a:t>Vaibhav</a:t>
            </a:r>
            <a:r>
              <a:rPr lang="en-IN" sz="3200" dirty="0" smtClean="0"/>
              <a:t> Sharma</a:t>
            </a:r>
          </a:p>
          <a:p>
            <a:pPr marL="457200" indent="-457200" algn="l">
              <a:buFont typeface="Arial" panose="020B0604020202020204" pitchFamily="34" charset="0"/>
              <a:buChar char="•"/>
            </a:pPr>
            <a:r>
              <a:rPr lang="en-IN" sz="3200" dirty="0" smtClean="0"/>
              <a:t>Neha Saini</a:t>
            </a:r>
          </a:p>
          <a:p>
            <a:pPr marL="457200" indent="-457200" algn="l">
              <a:buFont typeface="Arial" panose="020B0604020202020204" pitchFamily="34" charset="0"/>
              <a:buChar char="•"/>
            </a:pPr>
            <a:r>
              <a:rPr lang="en-IN" sz="3200" dirty="0" err="1" smtClean="0"/>
              <a:t>Kamad</a:t>
            </a:r>
            <a:r>
              <a:rPr lang="en-IN" sz="3200" dirty="0" smtClean="0"/>
              <a:t> </a:t>
            </a:r>
            <a:r>
              <a:rPr lang="en-IN" sz="3200" dirty="0" err="1" smtClean="0"/>
              <a:t>sharma</a:t>
            </a:r>
            <a:endParaRPr lang="en-IN" sz="3200" dirty="0"/>
          </a:p>
        </p:txBody>
      </p:sp>
      <p:sp>
        <p:nvSpPr>
          <p:cNvPr id="3" name="Title 2"/>
          <p:cNvSpPr>
            <a:spLocks noGrp="1"/>
          </p:cNvSpPr>
          <p:nvPr>
            <p:ph type="title"/>
          </p:nvPr>
        </p:nvSpPr>
        <p:spPr>
          <a:xfrm>
            <a:off x="179512" y="533400"/>
            <a:ext cx="8784976" cy="1524000"/>
          </a:xfrm>
        </p:spPr>
        <p:txBody>
          <a:bodyPr>
            <a:noAutofit/>
          </a:bodyPr>
          <a:lstStyle/>
          <a:p>
            <a:r>
              <a:rPr lang="en-IN" sz="6000" dirty="0" smtClean="0">
                <a:solidFill>
                  <a:schemeClr val="bg1"/>
                </a:solidFill>
                <a:latin typeface="Arial Black" panose="020B0A04020102020204" pitchFamily="34" charset="0"/>
              </a:rPr>
              <a:t>Team :</a:t>
            </a:r>
            <a:br>
              <a:rPr lang="en-IN" sz="6000" dirty="0" smtClean="0">
                <a:solidFill>
                  <a:schemeClr val="bg1"/>
                </a:solidFill>
                <a:latin typeface="Arial Black" panose="020B0A04020102020204" pitchFamily="34" charset="0"/>
              </a:rPr>
            </a:br>
            <a:r>
              <a:rPr lang="en-IN" sz="6000" dirty="0" smtClean="0">
                <a:solidFill>
                  <a:schemeClr val="bg1"/>
                </a:solidFill>
                <a:latin typeface="Arial Black" panose="020B0A04020102020204" pitchFamily="34" charset="0"/>
              </a:rPr>
              <a:t> ERROR FOUND</a:t>
            </a:r>
            <a:endParaRPr lang="en-IN" sz="6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09053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2362200" cy="990600"/>
          </a:xfrm>
        </p:spPr>
        <p:txBody>
          <a:bodyPr/>
          <a:lstStyle/>
          <a:p>
            <a:r>
              <a:rPr lang="en-IN" sz="2800" dirty="0" smtClean="0"/>
              <a:t>Dashboard:</a:t>
            </a:r>
            <a:endParaRPr lang="en-IN" sz="2800" dirty="0"/>
          </a:p>
        </p:txBody>
      </p:sp>
      <p:sp>
        <p:nvSpPr>
          <p:cNvPr id="3" name="Text Placeholder 2"/>
          <p:cNvSpPr>
            <a:spLocks noGrp="1"/>
          </p:cNvSpPr>
          <p:nvPr>
            <p:ph type="body" idx="2"/>
          </p:nvPr>
        </p:nvSpPr>
        <p:spPr>
          <a:xfrm>
            <a:off x="381000" y="1340768"/>
            <a:ext cx="2362200" cy="4785395"/>
          </a:xfrm>
        </p:spPr>
        <p:txBody>
          <a:bodyPr>
            <a:normAutofit lnSpcReduction="10000"/>
          </a:bodyPr>
          <a:lstStyle/>
          <a:p>
            <a:r>
              <a:rPr lang="en-IN" sz="1800" dirty="0"/>
              <a:t>L</a:t>
            </a:r>
            <a:r>
              <a:rPr lang="en-IN" sz="1800" dirty="0" smtClean="0"/>
              <a:t>ogin </a:t>
            </a:r>
            <a:r>
              <a:rPr lang="en-IN" sz="1800" dirty="0" smtClean="0"/>
              <a:t>by user  dashboard  page will display. In this user  have three options of paying direct bill, or see </a:t>
            </a:r>
            <a:r>
              <a:rPr lang="en-IN" sz="1800" dirty="0" smtClean="0"/>
              <a:t>there consumption </a:t>
            </a:r>
            <a:r>
              <a:rPr lang="en-IN" sz="1800" dirty="0" smtClean="0"/>
              <a:t>and   see </a:t>
            </a:r>
            <a:r>
              <a:rPr lang="en-IN" sz="1800" dirty="0" smtClean="0"/>
              <a:t>the After  </a:t>
            </a:r>
            <a:r>
              <a:rPr lang="en-IN" sz="1800" dirty="0" smtClean="0"/>
              <a:t>current bill reading in there app itself which makes it befit for user itself </a:t>
            </a:r>
            <a:r>
              <a:rPr lang="en-IN" sz="1800" dirty="0" smtClean="0"/>
              <a:t>,or set the limit of consumption and see the present consumption if consumption goes high user get notification.</a:t>
            </a:r>
          </a:p>
          <a:p>
            <a:endParaRPr lang="en-IN" sz="1800" dirty="0" smtClean="0"/>
          </a:p>
        </p:txBody>
      </p:sp>
      <p:pic>
        <p:nvPicPr>
          <p:cNvPr id="1027"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91050" y="514772"/>
            <a:ext cx="2933278" cy="586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6425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2362200" cy="990600"/>
          </a:xfrm>
        </p:spPr>
        <p:txBody>
          <a:bodyPr/>
          <a:lstStyle/>
          <a:p>
            <a:r>
              <a:rPr lang="en-IN" sz="2800" dirty="0" smtClean="0"/>
              <a:t>Dashboard:</a:t>
            </a:r>
            <a:endParaRPr lang="en-IN" sz="2800" dirty="0"/>
          </a:p>
        </p:txBody>
      </p:sp>
      <p:sp>
        <p:nvSpPr>
          <p:cNvPr id="3" name="Text Placeholder 2"/>
          <p:cNvSpPr>
            <a:spLocks noGrp="1"/>
          </p:cNvSpPr>
          <p:nvPr>
            <p:ph type="body" idx="2"/>
          </p:nvPr>
        </p:nvSpPr>
        <p:spPr>
          <a:xfrm>
            <a:off x="381000" y="1340768"/>
            <a:ext cx="2362200" cy="4785395"/>
          </a:xfrm>
        </p:spPr>
        <p:txBody>
          <a:bodyPr>
            <a:normAutofit fontScale="92500" lnSpcReduction="20000"/>
          </a:bodyPr>
          <a:lstStyle/>
          <a:p>
            <a:r>
              <a:rPr lang="en-IN" sz="1800" dirty="0" smtClean="0"/>
              <a:t>In the side view  or navigation view user can access there profile or edit them in settings which will be connected to cloud.</a:t>
            </a:r>
          </a:p>
          <a:p>
            <a:r>
              <a:rPr lang="en-IN" sz="1800" dirty="0" smtClean="0"/>
              <a:t>The Profile option makes is easy for consumer to maintain there information and update if necessary according to norms .</a:t>
            </a:r>
          </a:p>
          <a:p>
            <a:r>
              <a:rPr lang="en-IN" sz="1800" dirty="0" smtClean="0"/>
              <a:t>This makes it consumer friendly and also have benefit to </a:t>
            </a:r>
            <a:r>
              <a:rPr lang="en-IN" sz="1800" dirty="0" err="1" smtClean="0"/>
              <a:t>discom</a:t>
            </a:r>
            <a:r>
              <a:rPr lang="en-IN" sz="1800" dirty="0" smtClean="0"/>
              <a:t> itself as they we get info update immediately</a:t>
            </a:r>
          </a:p>
          <a:p>
            <a:r>
              <a:rPr lang="en-IN" sz="1800" dirty="0" smtClean="0"/>
              <a:t>User can logout there profile if they want. </a:t>
            </a:r>
          </a:p>
        </p:txBody>
      </p:sp>
      <p:pic>
        <p:nvPicPr>
          <p:cNvPr id="3075"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427984" y="514772"/>
            <a:ext cx="3312368" cy="586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509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20688"/>
            <a:ext cx="2362200" cy="990600"/>
          </a:xfrm>
        </p:spPr>
        <p:txBody>
          <a:bodyPr/>
          <a:lstStyle/>
          <a:p>
            <a:r>
              <a:rPr lang="en-IN" sz="4400" dirty="0" smtClean="0"/>
              <a:t>Bill:</a:t>
            </a:r>
            <a:endParaRPr lang="en-IN" sz="4400" dirty="0"/>
          </a:p>
        </p:txBody>
      </p:sp>
      <p:sp>
        <p:nvSpPr>
          <p:cNvPr id="3" name="Text Placeholder 2"/>
          <p:cNvSpPr>
            <a:spLocks noGrp="1"/>
          </p:cNvSpPr>
          <p:nvPr>
            <p:ph type="body" idx="2"/>
          </p:nvPr>
        </p:nvSpPr>
        <p:spPr>
          <a:xfrm>
            <a:off x="381000" y="1556792"/>
            <a:ext cx="2362200" cy="4569371"/>
          </a:xfrm>
        </p:spPr>
        <p:txBody>
          <a:bodyPr>
            <a:normAutofit/>
          </a:bodyPr>
          <a:lstStyle/>
          <a:p>
            <a:r>
              <a:rPr lang="en-IN" sz="1800" dirty="0" smtClean="0"/>
              <a:t>It provides the secure platform for consumer to pay online bills and also can predict estimated bill of the month.</a:t>
            </a:r>
          </a:p>
          <a:p>
            <a:r>
              <a:rPr lang="en-IN" sz="1800" dirty="0" smtClean="0"/>
              <a:t>It also notify the consumer before the last day.</a:t>
            </a:r>
            <a:endParaRPr lang="en-IN" sz="1800" dirty="0"/>
          </a:p>
        </p:txBody>
      </p:sp>
      <p:pic>
        <p:nvPicPr>
          <p:cNvPr id="81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91050" y="548680"/>
            <a:ext cx="2929830" cy="585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593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400" dirty="0" smtClean="0">
                <a:solidFill>
                  <a:srgbClr val="FF0000"/>
                </a:solidFill>
                <a:latin typeface="Algerian" panose="04020705040A02060702" pitchFamily="82" charset="0"/>
              </a:rPr>
              <a:t>ADVANTAGES OF OUR APP</a:t>
            </a:r>
            <a:endParaRPr lang="en-IN" sz="4400" dirty="0">
              <a:solidFill>
                <a:srgbClr val="FF0000"/>
              </a:solidFill>
              <a:latin typeface="Algerian" panose="04020705040A02060702" pitchFamily="82" charset="0"/>
            </a:endParaRPr>
          </a:p>
        </p:txBody>
      </p:sp>
      <p:sp>
        <p:nvSpPr>
          <p:cNvPr id="3" name="Content Placeholder 2"/>
          <p:cNvSpPr>
            <a:spLocks noGrp="1"/>
          </p:cNvSpPr>
          <p:nvPr>
            <p:ph sz="quarter" idx="1"/>
          </p:nvPr>
        </p:nvSpPr>
        <p:spPr>
          <a:xfrm>
            <a:off x="251520" y="1412776"/>
            <a:ext cx="8590728" cy="4926288"/>
          </a:xfrm>
        </p:spPr>
        <p:txBody>
          <a:bodyPr>
            <a:normAutofit fontScale="85000" lnSpcReduction="10000"/>
          </a:bodyPr>
          <a:lstStyle/>
          <a:p>
            <a:pPr>
              <a:buFont typeface="Arial" panose="020B0604020202020204" pitchFamily="34" charset="0"/>
              <a:buChar char="•"/>
            </a:pPr>
            <a:r>
              <a:rPr lang="en-IN" dirty="0" smtClean="0"/>
              <a:t>In case if electricity is cut by the provider then </a:t>
            </a:r>
            <a:r>
              <a:rPr lang="en-IN" dirty="0" smtClean="0"/>
              <a:t>to again consume the electricity user has to pay the previous pending bills and penalty and after that the consumer start consuming electricity. This feature is good for user and provider , it reduce the cost as well as men power. </a:t>
            </a:r>
          </a:p>
          <a:p>
            <a:pPr>
              <a:buFont typeface="Arial" panose="020B0604020202020204" pitchFamily="34" charset="0"/>
              <a:buChar char="•"/>
            </a:pPr>
            <a:r>
              <a:rPr lang="en-IN" dirty="0" smtClean="0"/>
              <a:t>It is user friendly app , as user not able to understand the direct reading of the smart meter this app provide the user to understand the meter and how much it consume.</a:t>
            </a:r>
          </a:p>
          <a:p>
            <a:pPr>
              <a:buFont typeface="Arial" panose="020B0604020202020204" pitchFamily="34" charset="0"/>
              <a:buChar char="•"/>
            </a:pPr>
            <a:r>
              <a:rPr lang="en-IN" dirty="0" smtClean="0"/>
              <a:t>This app provide one feature in which we can set limit whatever user want according to the pervious consumption so that user can manage our present consumption and give alert message if user cross the limit.</a:t>
            </a:r>
          </a:p>
          <a:p>
            <a:pPr>
              <a:buFont typeface="Arial" panose="020B0604020202020204" pitchFamily="34" charset="0"/>
              <a:buChar char="•"/>
            </a:pPr>
            <a:r>
              <a:rPr lang="en-IN" dirty="0" smtClean="0"/>
              <a:t>If user has low salary then this provider gives some schema to the user so that user as well as provider get profit in that.</a:t>
            </a:r>
            <a:endParaRPr lang="en-IN" dirty="0"/>
          </a:p>
        </p:txBody>
      </p:sp>
    </p:spTree>
    <p:extLst>
      <p:ext uri="{BB962C8B-B14F-4D97-AF65-F5344CB8AC3E}">
        <p14:creationId xmlns:p14="http://schemas.microsoft.com/office/powerpoint/2010/main" val="3217454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9600" dirty="0" smtClean="0"/>
              <a:t>THANK YOU</a:t>
            </a:r>
            <a:endParaRPr lang="en-IN" sz="9600" dirty="0"/>
          </a:p>
        </p:txBody>
      </p:sp>
    </p:spTree>
    <p:extLst>
      <p:ext uri="{BB962C8B-B14F-4D97-AF65-F5344CB8AC3E}">
        <p14:creationId xmlns:p14="http://schemas.microsoft.com/office/powerpoint/2010/main" val="2379870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188640"/>
            <a:ext cx="8784976" cy="1080120"/>
          </a:xfrm>
        </p:spPr>
        <p:txBody>
          <a:bodyPr>
            <a:noAutofit/>
          </a:bodyPr>
          <a:lstStyle/>
          <a:p>
            <a:r>
              <a:rPr lang="en-IN" sz="7200" b="1" dirty="0" smtClean="0">
                <a:solidFill>
                  <a:schemeClr val="tx1"/>
                </a:solidFill>
              </a:rPr>
              <a:t>SMART METER</a:t>
            </a:r>
            <a:endParaRPr lang="en-IN" sz="7200" b="1" dirty="0">
              <a:solidFill>
                <a:schemeClr val="tx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4320480"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628800"/>
            <a:ext cx="4464496"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5310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IN" sz="4400" b="1" dirty="0" smtClean="0">
                <a:solidFill>
                  <a:srgbClr val="FF0000"/>
                </a:solidFill>
                <a:latin typeface="Algerian" panose="04020705040A02060702" pitchFamily="82" charset="0"/>
              </a:rPr>
              <a:t>Presentation Outlines</a:t>
            </a:r>
            <a:endParaRPr lang="en-IN" sz="4400" b="1" dirty="0">
              <a:solidFill>
                <a:srgbClr val="FF0000"/>
              </a:solidFill>
              <a:latin typeface="Algerian" panose="04020705040A02060702" pitchFamily="82" charset="0"/>
            </a:endParaRPr>
          </a:p>
        </p:txBody>
      </p:sp>
      <p:sp>
        <p:nvSpPr>
          <p:cNvPr id="3" name="Content Placeholder 2"/>
          <p:cNvSpPr>
            <a:spLocks noGrp="1"/>
          </p:cNvSpPr>
          <p:nvPr>
            <p:ph sz="quarter" idx="1"/>
          </p:nvPr>
        </p:nvSpPr>
        <p:spPr/>
        <p:txBody>
          <a:bodyPr/>
          <a:lstStyle/>
          <a:p>
            <a:r>
              <a:rPr lang="en-IN" dirty="0" smtClean="0"/>
              <a:t>Introduction</a:t>
            </a:r>
          </a:p>
          <a:p>
            <a:r>
              <a:rPr lang="en-IN" dirty="0" smtClean="0"/>
              <a:t>Smart Meter</a:t>
            </a:r>
          </a:p>
          <a:p>
            <a:r>
              <a:rPr lang="en-IN" dirty="0" smtClean="0"/>
              <a:t>What in our App?</a:t>
            </a:r>
          </a:p>
          <a:p>
            <a:r>
              <a:rPr lang="en-IN" dirty="0" smtClean="0"/>
              <a:t>Advantages of our App</a:t>
            </a:r>
            <a:endParaRPr lang="en-IN" dirty="0"/>
          </a:p>
        </p:txBody>
      </p:sp>
    </p:spTree>
    <p:extLst>
      <p:ext uri="{BB962C8B-B14F-4D97-AF65-F5344CB8AC3E}">
        <p14:creationId xmlns:p14="http://schemas.microsoft.com/office/powerpoint/2010/main" val="156414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534400" cy="758952"/>
          </a:xfrm>
        </p:spPr>
        <p:txBody>
          <a:bodyPr>
            <a:noAutofit/>
          </a:bodyPr>
          <a:lstStyle/>
          <a:p>
            <a:pPr algn="r"/>
            <a:r>
              <a:rPr lang="en-IN" sz="4400" dirty="0" smtClean="0">
                <a:solidFill>
                  <a:srgbClr val="FF0000"/>
                </a:solidFill>
                <a:latin typeface="Algerian" panose="04020705040A02060702" pitchFamily="82" charset="0"/>
              </a:rPr>
              <a:t>Introduction</a:t>
            </a:r>
            <a:endParaRPr lang="en-IN" sz="4400" dirty="0">
              <a:solidFill>
                <a:srgbClr val="FF0000"/>
              </a:solidFill>
              <a:latin typeface="Algerian" panose="04020705040A02060702" pitchFamily="82" charset="0"/>
            </a:endParaRPr>
          </a:p>
        </p:txBody>
      </p:sp>
      <p:sp>
        <p:nvSpPr>
          <p:cNvPr id="3" name="Content Placeholder 2"/>
          <p:cNvSpPr>
            <a:spLocks noGrp="1"/>
          </p:cNvSpPr>
          <p:nvPr>
            <p:ph sz="quarter" idx="1"/>
          </p:nvPr>
        </p:nvSpPr>
        <p:spPr>
          <a:xfrm>
            <a:off x="301752" y="1412776"/>
            <a:ext cx="8503920" cy="5256584"/>
          </a:xfrm>
        </p:spPr>
        <p:txBody>
          <a:bodyPr>
            <a:normAutofit lnSpcReduction="10000"/>
          </a:bodyPr>
          <a:lstStyle/>
          <a:p>
            <a:r>
              <a:rPr lang="en-IN" sz="2400" dirty="0" smtClean="0"/>
              <a:t>The present system of energy metering as well as billing in India uses electromechanical and somewhere digital energy meter.</a:t>
            </a:r>
          </a:p>
          <a:p>
            <a:r>
              <a:rPr lang="en-IN" sz="2400" dirty="0" smtClean="0"/>
              <a:t>It consumes more time and labour.</a:t>
            </a:r>
          </a:p>
          <a:p>
            <a:r>
              <a:rPr lang="en-IN" sz="2400" dirty="0" smtClean="0"/>
              <a:t>One of the prime reasons in the traditional billing system which is inaccurate.</a:t>
            </a:r>
          </a:p>
          <a:p>
            <a:r>
              <a:rPr lang="en-IN" sz="2400" dirty="0" smtClean="0"/>
              <a:t>Many times slow, costly, and lack in flexibility as well as reliability.</a:t>
            </a:r>
          </a:p>
          <a:p>
            <a:r>
              <a:rPr lang="en-IN" sz="2400" dirty="0" smtClean="0"/>
              <a:t>Today accuracy in electricity billing is highly recommended.</a:t>
            </a:r>
          </a:p>
          <a:p>
            <a:r>
              <a:rPr lang="en-IN" sz="2400" dirty="0" smtClean="0"/>
              <a:t>The smart energy meter gives real power consumption as well as accurate billing.</a:t>
            </a:r>
          </a:p>
          <a:p>
            <a:r>
              <a:rPr lang="en-IN" sz="2400" dirty="0" smtClean="0"/>
              <a:t>It provides real time monitoring of electricity uses.</a:t>
            </a:r>
          </a:p>
          <a:p>
            <a:r>
              <a:rPr lang="en-IN" sz="2400" dirty="0" smtClean="0"/>
              <a:t>It is less time consuming and cost effective.</a:t>
            </a:r>
          </a:p>
          <a:p>
            <a:endParaRPr lang="en-IN" sz="2400" dirty="0" smtClean="0"/>
          </a:p>
          <a:p>
            <a:endParaRPr lang="en-IN" sz="2800" dirty="0"/>
          </a:p>
        </p:txBody>
      </p:sp>
    </p:spTree>
    <p:extLst>
      <p:ext uri="{BB962C8B-B14F-4D97-AF65-F5344CB8AC3E}">
        <p14:creationId xmlns:p14="http://schemas.microsoft.com/office/powerpoint/2010/main" val="699657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IN" sz="4400" dirty="0" smtClean="0">
                <a:solidFill>
                  <a:srgbClr val="FF0000"/>
                </a:solidFill>
                <a:latin typeface="Algerian" panose="04020705040A02060702" pitchFamily="82" charset="0"/>
              </a:rPr>
              <a:t>Smart Meter</a:t>
            </a:r>
            <a:endParaRPr lang="en-IN" sz="4400" dirty="0">
              <a:solidFill>
                <a:srgbClr val="FF0000"/>
              </a:solidFill>
              <a:latin typeface="Algerian" panose="04020705040A02060702" pitchFamily="82" charset="0"/>
            </a:endParaRPr>
          </a:p>
        </p:txBody>
      </p:sp>
      <p:sp>
        <p:nvSpPr>
          <p:cNvPr id="3" name="Content Placeholder 2"/>
          <p:cNvSpPr>
            <a:spLocks noGrp="1"/>
          </p:cNvSpPr>
          <p:nvPr>
            <p:ph sz="quarter" idx="1"/>
          </p:nvPr>
        </p:nvSpPr>
        <p:spPr/>
        <p:txBody>
          <a:bodyPr>
            <a:normAutofit/>
          </a:bodyPr>
          <a:lstStyle/>
          <a:p>
            <a:pPr marL="0" indent="0" algn="just">
              <a:buNone/>
            </a:pPr>
            <a:r>
              <a:rPr lang="en-IN" sz="2400" dirty="0">
                <a:latin typeface="+mj-lt"/>
              </a:rPr>
              <a:t>A smart meter is an </a:t>
            </a:r>
            <a:r>
              <a:rPr lang="en-IN" sz="2400" dirty="0" smtClean="0">
                <a:latin typeface="+mj-lt"/>
              </a:rPr>
              <a:t>electronic device </a:t>
            </a:r>
            <a:r>
              <a:rPr lang="en-IN" sz="2400" dirty="0">
                <a:latin typeface="+mj-lt"/>
              </a:rPr>
              <a:t>that records consumption of electric energy and communicates the information to the electricity supplier for monitoring and billing. Smart meters typically record energy hourly or more frequently, and report at least daily</a:t>
            </a:r>
            <a:r>
              <a:rPr lang="en-IN" sz="2400" dirty="0" smtClean="0">
                <a:latin typeface="+mj-lt"/>
              </a:rPr>
              <a:t>.</a:t>
            </a:r>
            <a:r>
              <a:rPr lang="en-IN" sz="2400" dirty="0">
                <a:latin typeface="+mj-lt"/>
              </a:rPr>
              <a:t> </a:t>
            </a:r>
            <a:endParaRPr lang="en-IN" sz="2400" dirty="0" smtClean="0">
              <a:latin typeface="+mj-lt"/>
            </a:endParaRPr>
          </a:p>
          <a:p>
            <a:pPr marL="0" indent="0" algn="just">
              <a:buNone/>
            </a:pPr>
            <a:r>
              <a:rPr lang="en-IN" sz="2400" dirty="0" smtClean="0">
                <a:solidFill>
                  <a:srgbClr val="FF0000"/>
                </a:solidFill>
                <a:latin typeface="+mj-lt"/>
              </a:rPr>
              <a:t># What is the Idea?</a:t>
            </a:r>
          </a:p>
          <a:p>
            <a:pPr algn="just"/>
            <a:r>
              <a:rPr lang="en-IN" sz="2400" dirty="0" smtClean="0">
                <a:latin typeface="+mj-lt"/>
              </a:rPr>
              <a:t>Balancing Demand and Supply</a:t>
            </a:r>
          </a:p>
          <a:p>
            <a:pPr marL="0" indent="0" algn="just">
              <a:buNone/>
            </a:pPr>
            <a:r>
              <a:rPr lang="en-IN" sz="2400" dirty="0" smtClean="0">
                <a:latin typeface="+mj-lt"/>
              </a:rPr>
              <a:t>Supply of the electricity depends on the demand of the consumption on daily bases. </a:t>
            </a:r>
          </a:p>
          <a:p>
            <a:pPr algn="just"/>
            <a:r>
              <a:rPr lang="en-IN" sz="2400" dirty="0" smtClean="0">
                <a:latin typeface="+mj-lt"/>
              </a:rPr>
              <a:t>Stability and Safety</a:t>
            </a:r>
          </a:p>
          <a:p>
            <a:pPr algn="just"/>
            <a:r>
              <a:rPr lang="en-IN" sz="2400" dirty="0" smtClean="0">
                <a:latin typeface="+mj-lt"/>
              </a:rPr>
              <a:t>Use of the </a:t>
            </a:r>
            <a:r>
              <a:rPr lang="en-IN" sz="2400" dirty="0" err="1" smtClean="0">
                <a:latin typeface="+mj-lt"/>
              </a:rPr>
              <a:t>Reneweable</a:t>
            </a:r>
            <a:endParaRPr lang="en-IN" sz="2400" dirty="0">
              <a:latin typeface="+mj-lt"/>
            </a:endParaRPr>
          </a:p>
        </p:txBody>
      </p:sp>
    </p:spTree>
    <p:extLst>
      <p:ext uri="{BB962C8B-B14F-4D97-AF65-F5344CB8AC3E}">
        <p14:creationId xmlns:p14="http://schemas.microsoft.com/office/powerpoint/2010/main" val="4041660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mart meter graph of one 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719483"/>
            <a:ext cx="7181850"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074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buNone/>
            </a:pPr>
            <a:r>
              <a:rPr lang="en-IN" sz="2400" dirty="0" smtClean="0">
                <a:solidFill>
                  <a:srgbClr val="FF0000"/>
                </a:solidFill>
              </a:rPr>
              <a:t>#How </a:t>
            </a:r>
            <a:r>
              <a:rPr lang="en-IN" sz="2400" dirty="0">
                <a:solidFill>
                  <a:srgbClr val="FF0000"/>
                </a:solidFill>
              </a:rPr>
              <a:t>d</a:t>
            </a:r>
            <a:r>
              <a:rPr lang="en-IN" sz="2400" dirty="0" smtClean="0">
                <a:solidFill>
                  <a:srgbClr val="FF0000"/>
                </a:solidFill>
              </a:rPr>
              <a:t>oes it work ?</a:t>
            </a:r>
          </a:p>
          <a:p>
            <a:r>
              <a:rPr lang="en-IN" sz="2400" dirty="0" smtClean="0"/>
              <a:t>Sensors Everywhere – Sensors depends on the temperature as well as humidity . Whenever temperature or humidity high electricity consumption is more otherwise less.</a:t>
            </a:r>
          </a:p>
          <a:p>
            <a:r>
              <a:rPr lang="en-IN" sz="2400" dirty="0" smtClean="0"/>
              <a:t>Wireless Communication – Data is sent by wireless because it is less expensive.</a:t>
            </a:r>
          </a:p>
          <a:p>
            <a:pPr marL="0" indent="0">
              <a:buNone/>
            </a:pPr>
            <a:r>
              <a:rPr lang="en-IN" sz="2400" dirty="0" smtClean="0">
                <a:solidFill>
                  <a:srgbClr val="FF0000"/>
                </a:solidFill>
              </a:rPr>
              <a:t>#Disadvantage:</a:t>
            </a:r>
          </a:p>
          <a:p>
            <a:r>
              <a:rPr lang="en-IN" sz="2400" dirty="0" smtClean="0"/>
              <a:t>Vulnerable to cyber attack</a:t>
            </a:r>
          </a:p>
          <a:p>
            <a:r>
              <a:rPr lang="en-IN" sz="2400" dirty="0" smtClean="0"/>
              <a:t>Supper Expensive</a:t>
            </a:r>
          </a:p>
          <a:p>
            <a:r>
              <a:rPr lang="en-IN" sz="2400" dirty="0" smtClean="0"/>
              <a:t>Not a solution just management </a:t>
            </a:r>
            <a:r>
              <a:rPr lang="en-IN" sz="2400" dirty="0" smtClean="0">
                <a:solidFill>
                  <a:srgbClr val="FF0000"/>
                </a:solidFill>
              </a:rPr>
              <a:t> </a:t>
            </a:r>
            <a:endParaRPr lang="en-IN" sz="2400" dirty="0">
              <a:solidFill>
                <a:srgbClr val="FF0000"/>
              </a:solidFill>
            </a:endParaRPr>
          </a:p>
        </p:txBody>
      </p:sp>
    </p:spTree>
    <p:extLst>
      <p:ext uri="{BB962C8B-B14F-4D97-AF65-F5344CB8AC3E}">
        <p14:creationId xmlns:p14="http://schemas.microsoft.com/office/powerpoint/2010/main" val="52647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IN" sz="4400" dirty="0" smtClean="0">
                <a:solidFill>
                  <a:srgbClr val="FF0000"/>
                </a:solidFill>
                <a:latin typeface="Algerian" panose="04020705040A02060702" pitchFamily="82" charset="0"/>
              </a:rPr>
              <a:t>What In Our App ?</a:t>
            </a:r>
            <a:endParaRPr lang="en-IN" sz="4400" dirty="0">
              <a:solidFill>
                <a:srgbClr val="FF0000"/>
              </a:solidFill>
              <a:latin typeface="Algerian" panose="04020705040A02060702" pitchFamily="82"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556792"/>
            <a:ext cx="6192688" cy="4644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368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2362200" cy="990600"/>
          </a:xfrm>
        </p:spPr>
        <p:txBody>
          <a:bodyPr/>
          <a:lstStyle/>
          <a:p>
            <a:r>
              <a:rPr lang="en-IN" sz="4400" dirty="0" smtClean="0"/>
              <a:t>Login:</a:t>
            </a:r>
            <a:endParaRPr lang="en-IN" sz="4400" dirty="0"/>
          </a:p>
        </p:txBody>
      </p:sp>
      <p:sp>
        <p:nvSpPr>
          <p:cNvPr id="3" name="Text Placeholder 2"/>
          <p:cNvSpPr>
            <a:spLocks noGrp="1"/>
          </p:cNvSpPr>
          <p:nvPr>
            <p:ph type="body" idx="2"/>
          </p:nvPr>
        </p:nvSpPr>
        <p:spPr>
          <a:xfrm>
            <a:off x="381000" y="1556792"/>
            <a:ext cx="2362200" cy="4569371"/>
          </a:xfrm>
        </p:spPr>
        <p:txBody>
          <a:bodyPr>
            <a:normAutofit/>
          </a:bodyPr>
          <a:lstStyle/>
          <a:p>
            <a:r>
              <a:rPr lang="en-IN" sz="1800" dirty="0" smtClean="0"/>
              <a:t>This is the first step to access this app. User cannot access this app without 11 digits  of  K No. and 10 digits Password. Every electricity consumer providers provides K No. as well as password .</a:t>
            </a:r>
            <a:endParaRPr lang="en-IN" sz="1800" dirty="0"/>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427984" y="548680"/>
            <a:ext cx="3384376" cy="583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63111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719</TotalTime>
  <Words>561</Words>
  <Application>Microsoft Office PowerPoint</Application>
  <PresentationFormat>On-screen Show (4:3)</PresentationFormat>
  <Paragraphs>54</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Civic</vt:lpstr>
      <vt:lpstr>Team :  ERROR FOUND</vt:lpstr>
      <vt:lpstr>SMART METER</vt:lpstr>
      <vt:lpstr>Presentation Outlines</vt:lpstr>
      <vt:lpstr>Introduction</vt:lpstr>
      <vt:lpstr>Smart Meter</vt:lpstr>
      <vt:lpstr>PowerPoint Presentation</vt:lpstr>
      <vt:lpstr>PowerPoint Presentation</vt:lpstr>
      <vt:lpstr>What In Our App ?</vt:lpstr>
      <vt:lpstr>Login:</vt:lpstr>
      <vt:lpstr>Dashboard:</vt:lpstr>
      <vt:lpstr>Dashboard:</vt:lpstr>
      <vt:lpstr>Bill:</vt:lpstr>
      <vt:lpstr>ADVANTAGES OF OUR APP</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AVENGERS</dc:creator>
  <cp:lastModifiedBy>AVENGERS</cp:lastModifiedBy>
  <cp:revision>28</cp:revision>
  <dcterms:created xsi:type="dcterms:W3CDTF">2019-06-08T15:23:23Z</dcterms:created>
  <dcterms:modified xsi:type="dcterms:W3CDTF">2019-06-09T06:15:49Z</dcterms:modified>
</cp:coreProperties>
</file>